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3" r:id="rId3"/>
    <p:sldId id="260" r:id="rId4"/>
    <p:sldId id="262" r:id="rId5"/>
    <p:sldId id="257" r:id="rId6"/>
    <p:sldId id="278" r:id="rId7"/>
    <p:sldId id="261" r:id="rId8"/>
    <p:sldId id="277" r:id="rId9"/>
    <p:sldId id="273" r:id="rId10"/>
    <p:sldId id="272" r:id="rId11"/>
    <p:sldId id="258" r:id="rId12"/>
    <p:sldId id="259" r:id="rId13"/>
    <p:sldId id="275" r:id="rId14"/>
    <p:sldId id="265"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58D97-8EBA-4DF1-BAB4-C3DF9EE06CCA}" type="datetimeFigureOut">
              <a:rPr lang="en-US" smtClean="0"/>
              <a:t>4/4/2025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EADC4-D178-43C1-B2D7-91FA446F138A}" type="slidenum">
              <a:rPr lang="en-US" smtClean="0"/>
              <a:t>‹#›</a:t>
            </a:fld>
            <a:endParaRPr lang="en-US" dirty="0"/>
          </a:p>
        </p:txBody>
      </p:sp>
    </p:spTree>
    <p:extLst>
      <p:ext uri="{BB962C8B-B14F-4D97-AF65-F5344CB8AC3E}">
        <p14:creationId xmlns:p14="http://schemas.microsoft.com/office/powerpoint/2010/main" val="405865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a:t>
            </a:fld>
            <a:endParaRPr lang="en-US" dirty="0"/>
          </a:p>
        </p:txBody>
      </p:sp>
    </p:spTree>
    <p:extLst>
      <p:ext uri="{BB962C8B-B14F-4D97-AF65-F5344CB8AC3E}">
        <p14:creationId xmlns:p14="http://schemas.microsoft.com/office/powerpoint/2010/main" val="3226700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10</a:t>
            </a:fld>
            <a:endParaRPr lang="en-US" dirty="0"/>
          </a:p>
        </p:txBody>
      </p:sp>
    </p:spTree>
    <p:extLst>
      <p:ext uri="{BB962C8B-B14F-4D97-AF65-F5344CB8AC3E}">
        <p14:creationId xmlns:p14="http://schemas.microsoft.com/office/powerpoint/2010/main" val="51210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11</a:t>
            </a:fld>
            <a:endParaRPr lang="en-US" dirty="0"/>
          </a:p>
        </p:txBody>
      </p:sp>
    </p:spTree>
    <p:extLst>
      <p:ext uri="{BB962C8B-B14F-4D97-AF65-F5344CB8AC3E}">
        <p14:creationId xmlns:p14="http://schemas.microsoft.com/office/powerpoint/2010/main" val="390468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12</a:t>
            </a:fld>
            <a:endParaRPr lang="en-US" dirty="0"/>
          </a:p>
        </p:txBody>
      </p:sp>
    </p:spTree>
    <p:extLst>
      <p:ext uri="{BB962C8B-B14F-4D97-AF65-F5344CB8AC3E}">
        <p14:creationId xmlns:p14="http://schemas.microsoft.com/office/powerpoint/2010/main" val="203048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13</a:t>
            </a:fld>
            <a:endParaRPr lang="en-US" dirty="0"/>
          </a:p>
        </p:txBody>
      </p:sp>
    </p:spTree>
    <p:extLst>
      <p:ext uri="{BB962C8B-B14F-4D97-AF65-F5344CB8AC3E}">
        <p14:creationId xmlns:p14="http://schemas.microsoft.com/office/powerpoint/2010/main" val="267724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14</a:t>
            </a:fld>
            <a:endParaRPr lang="en-US" dirty="0"/>
          </a:p>
        </p:txBody>
      </p:sp>
    </p:spTree>
    <p:extLst>
      <p:ext uri="{BB962C8B-B14F-4D97-AF65-F5344CB8AC3E}">
        <p14:creationId xmlns:p14="http://schemas.microsoft.com/office/powerpoint/2010/main" val="332713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15</a:t>
            </a:fld>
            <a:endParaRPr lang="en-US" dirty="0"/>
          </a:p>
        </p:txBody>
      </p:sp>
    </p:spTree>
    <p:extLst>
      <p:ext uri="{BB962C8B-B14F-4D97-AF65-F5344CB8AC3E}">
        <p14:creationId xmlns:p14="http://schemas.microsoft.com/office/powerpoint/2010/main" val="14578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16</a:t>
            </a:fld>
            <a:endParaRPr lang="en-US" dirty="0"/>
          </a:p>
        </p:txBody>
      </p:sp>
    </p:spTree>
    <p:extLst>
      <p:ext uri="{BB962C8B-B14F-4D97-AF65-F5344CB8AC3E}">
        <p14:creationId xmlns:p14="http://schemas.microsoft.com/office/powerpoint/2010/main" val="254873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2</a:t>
            </a:fld>
            <a:endParaRPr lang="en-US" dirty="0"/>
          </a:p>
        </p:txBody>
      </p:sp>
    </p:spTree>
    <p:extLst>
      <p:ext uri="{BB962C8B-B14F-4D97-AF65-F5344CB8AC3E}">
        <p14:creationId xmlns:p14="http://schemas.microsoft.com/office/powerpoint/2010/main" val="19444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3</a:t>
            </a:fld>
            <a:endParaRPr lang="en-US" dirty="0"/>
          </a:p>
        </p:txBody>
      </p:sp>
    </p:spTree>
    <p:extLst>
      <p:ext uri="{BB962C8B-B14F-4D97-AF65-F5344CB8AC3E}">
        <p14:creationId xmlns:p14="http://schemas.microsoft.com/office/powerpoint/2010/main" val="16486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4</a:t>
            </a:fld>
            <a:endParaRPr lang="en-US" dirty="0"/>
          </a:p>
        </p:txBody>
      </p:sp>
    </p:spTree>
    <p:extLst>
      <p:ext uri="{BB962C8B-B14F-4D97-AF65-F5344CB8AC3E}">
        <p14:creationId xmlns:p14="http://schemas.microsoft.com/office/powerpoint/2010/main" val="159011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5</a:t>
            </a:fld>
            <a:endParaRPr lang="en-US" dirty="0"/>
          </a:p>
        </p:txBody>
      </p:sp>
    </p:spTree>
    <p:extLst>
      <p:ext uri="{BB962C8B-B14F-4D97-AF65-F5344CB8AC3E}">
        <p14:creationId xmlns:p14="http://schemas.microsoft.com/office/powerpoint/2010/main" val="140070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6</a:t>
            </a:fld>
            <a:endParaRPr lang="en-US" dirty="0"/>
          </a:p>
        </p:txBody>
      </p:sp>
    </p:spTree>
    <p:extLst>
      <p:ext uri="{BB962C8B-B14F-4D97-AF65-F5344CB8AC3E}">
        <p14:creationId xmlns:p14="http://schemas.microsoft.com/office/powerpoint/2010/main" val="194347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7</a:t>
            </a:fld>
            <a:endParaRPr lang="en-US" dirty="0"/>
          </a:p>
        </p:txBody>
      </p:sp>
    </p:spTree>
    <p:extLst>
      <p:ext uri="{BB962C8B-B14F-4D97-AF65-F5344CB8AC3E}">
        <p14:creationId xmlns:p14="http://schemas.microsoft.com/office/powerpoint/2010/main" val="190649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8</a:t>
            </a:fld>
            <a:endParaRPr lang="en-US" dirty="0"/>
          </a:p>
        </p:txBody>
      </p:sp>
    </p:spTree>
    <p:extLst>
      <p:ext uri="{BB962C8B-B14F-4D97-AF65-F5344CB8AC3E}">
        <p14:creationId xmlns:p14="http://schemas.microsoft.com/office/powerpoint/2010/main" val="377938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EADC4-D178-43C1-B2D7-91FA446F138A}" type="slidenum">
              <a:rPr lang="en-US" smtClean="0"/>
              <a:t>9</a:t>
            </a:fld>
            <a:endParaRPr lang="en-US" dirty="0"/>
          </a:p>
        </p:txBody>
      </p:sp>
    </p:spTree>
    <p:extLst>
      <p:ext uri="{BB962C8B-B14F-4D97-AF65-F5344CB8AC3E}">
        <p14:creationId xmlns:p14="http://schemas.microsoft.com/office/powerpoint/2010/main" val="170584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299936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320006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265D29-CA8E-48F4-B6A5-B4CEB4747F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84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181571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265D29-CA8E-48F4-B6A5-B4CEB4747F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720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351116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124494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290978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37093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4013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3305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398333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119504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355170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259628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729F99-BD7B-4CA5-919E-85DD44DE087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265D29-CA8E-48F4-B6A5-B4CEB4747F3C}" type="slidenum">
              <a:rPr lang="en-US" smtClean="0"/>
              <a:t>‹#›</a:t>
            </a:fld>
            <a:endParaRPr lang="en-US" dirty="0"/>
          </a:p>
        </p:txBody>
      </p:sp>
    </p:spTree>
    <p:extLst>
      <p:ext uri="{BB962C8B-B14F-4D97-AF65-F5344CB8AC3E}">
        <p14:creationId xmlns:p14="http://schemas.microsoft.com/office/powerpoint/2010/main" val="288030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729F99-BD7B-4CA5-919E-85DD44DE0876}" type="datetimeFigureOut">
              <a:rPr lang="en-US" smtClean="0"/>
              <a:t>4/4/2025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5265D29-CA8E-48F4-B6A5-B4CEB4747F3C}" type="slidenum">
              <a:rPr lang="en-US" smtClean="0"/>
              <a:t>‹#›</a:t>
            </a:fld>
            <a:endParaRPr lang="en-US" dirty="0"/>
          </a:p>
        </p:txBody>
      </p:sp>
    </p:spTree>
    <p:extLst>
      <p:ext uri="{BB962C8B-B14F-4D97-AF65-F5344CB8AC3E}">
        <p14:creationId xmlns:p14="http://schemas.microsoft.com/office/powerpoint/2010/main" val="4166031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ntvalecubscouts.org/" TargetMode="External"/><Relationship Id="rId7" Type="http://schemas.openxmlformats.org/officeDocument/2006/relationships/hyperlink" Target="https://scoutbook.scouting.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y.scouting.org/create-account" TargetMode="External"/><Relationship Id="rId5" Type="http://schemas.openxmlformats.org/officeDocument/2006/relationships/hyperlink" Target="http://www.nnjbsa.org/OpenRosters/View_Homepage.aspx?orgkey=944" TargetMode="External"/><Relationship Id="rId4" Type="http://schemas.openxmlformats.org/officeDocument/2006/relationships/hyperlink" Target="https://www.nnjbsa.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eascout.scouting.org/list/?zip=076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lglasner@glasner.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ontvalecubscouts.org/pack-336-events-calend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newsletter@montvalecubscout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glasner@glasner.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coutsho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Badge-Magic-Freestyle-Adhesive-2-Pack/dp/B00MHZ8BBQ/ref=sr_1_4?crid=2RMP9WKOHXXDM&amp;keywords=badge+magic&amp;qid=1570302177&amp;sprefix=badge+madic%2Caps%2C134&amp;sr=8-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DBAE-4830-4449-9E2F-CE6CC5CD39C6}"/>
              </a:ext>
            </a:extLst>
          </p:cNvPr>
          <p:cNvSpPr>
            <a:spLocks noGrp="1"/>
          </p:cNvSpPr>
          <p:nvPr>
            <p:ph type="ctrTitle"/>
          </p:nvPr>
        </p:nvSpPr>
        <p:spPr>
          <a:xfrm>
            <a:off x="1524000" y="1122363"/>
            <a:ext cx="9144000" cy="1067164"/>
          </a:xfrm>
        </p:spPr>
        <p:txBody>
          <a:bodyPr/>
          <a:lstStyle/>
          <a:p>
            <a:pPr algn="ctr"/>
            <a:r>
              <a:rPr lang="en-US" dirty="0"/>
              <a:t>Welcome to Pack 336!</a:t>
            </a:r>
          </a:p>
        </p:txBody>
      </p:sp>
      <p:pic>
        <p:nvPicPr>
          <p:cNvPr id="5" name="Picture 4">
            <a:extLst>
              <a:ext uri="{FF2B5EF4-FFF2-40B4-BE49-F238E27FC236}">
                <a16:creationId xmlns:a16="http://schemas.microsoft.com/office/drawing/2014/main" id="{9244965A-A2F2-4C78-BC8F-EA2F9A19F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451" y="2189527"/>
            <a:ext cx="5340470" cy="4169314"/>
          </a:xfrm>
          <a:prstGeom prst="rect">
            <a:avLst/>
          </a:prstGeom>
        </p:spPr>
      </p:pic>
    </p:spTree>
    <p:extLst>
      <p:ext uri="{BB962C8B-B14F-4D97-AF65-F5344CB8AC3E}">
        <p14:creationId xmlns:p14="http://schemas.microsoft.com/office/powerpoint/2010/main" val="100779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01DA-AAA9-49BD-BCAE-8A3D410F9BE0}"/>
              </a:ext>
            </a:extLst>
          </p:cNvPr>
          <p:cNvSpPr>
            <a:spLocks noGrp="1"/>
          </p:cNvSpPr>
          <p:nvPr>
            <p:ph type="title"/>
          </p:nvPr>
        </p:nvSpPr>
        <p:spPr>
          <a:xfrm>
            <a:off x="1950099" y="521714"/>
            <a:ext cx="8911687" cy="850127"/>
          </a:xfrm>
        </p:spPr>
        <p:txBody>
          <a:bodyPr/>
          <a:lstStyle/>
          <a:p>
            <a:r>
              <a:rPr lang="en-US" dirty="0"/>
              <a:t>Resources &amp; Links</a:t>
            </a:r>
          </a:p>
        </p:txBody>
      </p:sp>
      <p:sp>
        <p:nvSpPr>
          <p:cNvPr id="3" name="Content Placeholder 2">
            <a:extLst>
              <a:ext uri="{FF2B5EF4-FFF2-40B4-BE49-F238E27FC236}">
                <a16:creationId xmlns:a16="http://schemas.microsoft.com/office/drawing/2014/main" id="{F080786A-EABC-475F-8BDF-A1F2F57A0AB8}"/>
              </a:ext>
            </a:extLst>
          </p:cNvPr>
          <p:cNvSpPr>
            <a:spLocks noGrp="1"/>
          </p:cNvSpPr>
          <p:nvPr>
            <p:ph idx="1"/>
          </p:nvPr>
        </p:nvSpPr>
        <p:spPr>
          <a:xfrm>
            <a:off x="1950099" y="1371841"/>
            <a:ext cx="10049068" cy="5184234"/>
          </a:xfrm>
        </p:spPr>
        <p:txBody>
          <a:bodyPr>
            <a:normAutofit lnSpcReduction="10000"/>
          </a:bodyPr>
          <a:lstStyle/>
          <a:p>
            <a:r>
              <a:rPr lang="en-US" dirty="0"/>
              <a:t>Pack 336 website:  </a:t>
            </a:r>
            <a:r>
              <a:rPr lang="en-US" dirty="0">
                <a:hlinkClick r:id="rId3"/>
              </a:rPr>
              <a:t>https://www.montvalecubscouts.org</a:t>
            </a:r>
            <a:r>
              <a:rPr lang="en-US" dirty="0"/>
              <a:t>  </a:t>
            </a:r>
          </a:p>
          <a:p>
            <a:r>
              <a:rPr lang="en-US" dirty="0"/>
              <a:t>Northern New Jersey Council Site: </a:t>
            </a:r>
            <a:r>
              <a:rPr lang="en-US" dirty="0">
                <a:hlinkClick r:id="rId4"/>
              </a:rPr>
              <a:t>https://www.nnjbsa.org/</a:t>
            </a:r>
            <a:endParaRPr lang="en-US" dirty="0"/>
          </a:p>
          <a:p>
            <a:r>
              <a:rPr lang="en-US" dirty="0"/>
              <a:t>Three Rivers District Page: </a:t>
            </a:r>
            <a:r>
              <a:rPr lang="en-US" dirty="0">
                <a:hlinkClick r:id="rId5"/>
              </a:rPr>
              <a:t>http://www.nnjbsa.org/OpenRosters/View_Homepage.aspx?orgkey=944</a:t>
            </a:r>
            <a:endParaRPr lang="en-US" dirty="0"/>
          </a:p>
          <a:p>
            <a:r>
              <a:rPr lang="en-US" dirty="0"/>
              <a:t>My</a:t>
            </a:r>
            <a:r>
              <a:rPr lang="en-US" b="1" dirty="0"/>
              <a:t>.</a:t>
            </a:r>
            <a:r>
              <a:rPr lang="en-US" dirty="0"/>
              <a:t>Scouting</a:t>
            </a:r>
            <a:r>
              <a:rPr lang="en-US" b="1" dirty="0"/>
              <a:t>.</a:t>
            </a:r>
            <a:r>
              <a:rPr lang="en-US" dirty="0"/>
              <a:t>org – all online training and additional resources provided by the BSA can be found here.  </a:t>
            </a:r>
          </a:p>
          <a:p>
            <a:pPr lvl="1"/>
            <a:r>
              <a:rPr lang="en-US" dirty="0"/>
              <a:t>Create your account at: </a:t>
            </a:r>
            <a:r>
              <a:rPr lang="en-US" dirty="0">
                <a:hlinkClick r:id="rId6"/>
              </a:rPr>
              <a:t>https://my.scouting.org/create-account</a:t>
            </a:r>
            <a:endParaRPr lang="en-US" dirty="0"/>
          </a:p>
          <a:p>
            <a:pPr lvl="1"/>
            <a:r>
              <a:rPr lang="en-US" dirty="0"/>
              <a:t>All leaders are required to take Youth Protection Training (YPT) which is done online at My.Scouting.org. (~75 minutes)</a:t>
            </a:r>
          </a:p>
          <a:p>
            <a:pPr lvl="1"/>
            <a:r>
              <a:rPr lang="en-US" dirty="0"/>
              <a:t>I encourage all Lion &amp; Tiger parents to take it regardless of whether you wish to volunteer as a leader. </a:t>
            </a:r>
          </a:p>
          <a:p>
            <a:r>
              <a:rPr lang="en-US" dirty="0"/>
              <a:t>Scoutbook  - </a:t>
            </a:r>
            <a:r>
              <a:rPr lang="en-US" dirty="0">
                <a:hlinkClick r:id="rId7"/>
              </a:rPr>
              <a:t>https://scoutbook.scouting.org/</a:t>
            </a:r>
            <a:r>
              <a:rPr lang="en-US" dirty="0"/>
              <a:t> is also available as an app for both iPhone and Android devices. Scoutbook allows parents to see their scouts advancements and connect to their den leaders.  Den leaders can also use Scoutbook to send text and email messages. Contact info in scout book is used for council’s annual renewal.</a:t>
            </a:r>
          </a:p>
        </p:txBody>
      </p:sp>
    </p:spTree>
    <p:extLst>
      <p:ext uri="{BB962C8B-B14F-4D97-AF65-F5344CB8AC3E}">
        <p14:creationId xmlns:p14="http://schemas.microsoft.com/office/powerpoint/2010/main" val="276596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3271-5D07-4047-BC50-3C27B3B40693}"/>
              </a:ext>
            </a:extLst>
          </p:cNvPr>
          <p:cNvSpPr>
            <a:spLocks noGrp="1"/>
          </p:cNvSpPr>
          <p:nvPr>
            <p:ph type="title"/>
          </p:nvPr>
        </p:nvSpPr>
        <p:spPr>
          <a:xfrm>
            <a:off x="1708030" y="624110"/>
            <a:ext cx="10049773" cy="1280890"/>
          </a:xfrm>
        </p:spPr>
        <p:txBody>
          <a:bodyPr/>
          <a:lstStyle/>
          <a:p>
            <a:r>
              <a:rPr lang="en-US" dirty="0"/>
              <a:t>2024 Changes: Ranks, Activities and Awards</a:t>
            </a:r>
          </a:p>
        </p:txBody>
      </p:sp>
      <p:sp>
        <p:nvSpPr>
          <p:cNvPr id="6" name="TextBox 5">
            <a:extLst>
              <a:ext uri="{FF2B5EF4-FFF2-40B4-BE49-F238E27FC236}">
                <a16:creationId xmlns:a16="http://schemas.microsoft.com/office/drawing/2014/main" id="{51843242-4B18-4F8B-98B9-27DE4124EC81}"/>
              </a:ext>
            </a:extLst>
          </p:cNvPr>
          <p:cNvSpPr txBox="1"/>
          <p:nvPr/>
        </p:nvSpPr>
        <p:spPr>
          <a:xfrm>
            <a:off x="1958197" y="1264554"/>
            <a:ext cx="8842075" cy="5016758"/>
          </a:xfrm>
          <a:prstGeom prst="rect">
            <a:avLst/>
          </a:prstGeom>
          <a:noFill/>
        </p:spPr>
        <p:txBody>
          <a:bodyPr wrap="square" rtlCol="0">
            <a:spAutoFit/>
          </a:bodyPr>
          <a:lstStyle/>
          <a:p>
            <a:r>
              <a:rPr lang="en-US" sz="1600" dirty="0"/>
              <a:t>Lions work on their Lions adventures (Lions now have belt loops) to earn their Lions Badge.  </a:t>
            </a:r>
          </a:p>
          <a:p>
            <a:endParaRPr lang="en-US" sz="1600" dirty="0"/>
          </a:p>
          <a:p>
            <a:r>
              <a:rPr lang="en-US" sz="1600" dirty="0"/>
              <a:t>As of 2024, Bobcat is no longer a rank and has moved to the first adventure every scout earns for their rank. Scouts typically earn one rank each grade. All ranks now have six required adventures and two electives. Scouts can earn as many electives as they like and I believe there still are awards if a scout earns all of them. </a:t>
            </a:r>
          </a:p>
          <a:p>
            <a:endParaRPr lang="en-US" sz="1600" dirty="0"/>
          </a:p>
          <a:p>
            <a:r>
              <a:rPr lang="en-US" sz="1600" dirty="0"/>
              <a:t>Many of the previous special awards our pack earned have moved to belt loops such as Cyber Chip, Shooting Sports, Pack Summertime Award. Religious awards remain unchanged; NOVA Awards are still recognized by our council. We have Nova trained leader in the pack.</a:t>
            </a:r>
          </a:p>
          <a:p>
            <a:endParaRPr lang="en-US" sz="1600" dirty="0"/>
          </a:p>
          <a:p>
            <a:r>
              <a:rPr lang="en-US" sz="1600" dirty="0"/>
              <a:t>Webelos and Arrow of Light (AOL) Candidates earn adventure pins that go on the webelos colors (ribbon) worn on their shoulder.  Electives have been split between the two and now Arrow of Light has 8 adventures, instead of 5 as years past. </a:t>
            </a:r>
          </a:p>
          <a:p>
            <a:endParaRPr lang="en-US" sz="1600" dirty="0"/>
          </a:p>
          <a:p>
            <a:r>
              <a:rPr lang="en-US" sz="1600" dirty="0"/>
              <a:t>Cub Scouts are encouraged to do their best on adventure requirements, they don’t have to cover every single requirement to earn it.  Many of the adventures can now be earned across levels so scouts can earn them at pack activities as well as den activities. </a:t>
            </a:r>
          </a:p>
        </p:txBody>
      </p:sp>
    </p:spTree>
    <p:extLst>
      <p:ext uri="{BB962C8B-B14F-4D97-AF65-F5344CB8AC3E}">
        <p14:creationId xmlns:p14="http://schemas.microsoft.com/office/powerpoint/2010/main" val="111863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A4EC-7AEE-44F2-9D62-2EFB56E9A7F1}"/>
              </a:ext>
            </a:extLst>
          </p:cNvPr>
          <p:cNvSpPr>
            <a:spLocks noGrp="1"/>
          </p:cNvSpPr>
          <p:nvPr>
            <p:ph type="title"/>
          </p:nvPr>
        </p:nvSpPr>
        <p:spPr>
          <a:xfrm>
            <a:off x="1894185" y="560717"/>
            <a:ext cx="8911687" cy="1280890"/>
          </a:xfrm>
        </p:spPr>
        <p:txBody>
          <a:bodyPr/>
          <a:lstStyle/>
          <a:p>
            <a:r>
              <a:rPr lang="en-US" dirty="0"/>
              <a:t>New 2024 Ranks and Adventure Loops</a:t>
            </a:r>
          </a:p>
        </p:txBody>
      </p:sp>
      <p:pic>
        <p:nvPicPr>
          <p:cNvPr id="1026" name="Picture 2">
            <a:extLst>
              <a:ext uri="{FF2B5EF4-FFF2-40B4-BE49-F238E27FC236}">
                <a16:creationId xmlns:a16="http://schemas.microsoft.com/office/drawing/2014/main" id="{BF15C11F-0ED2-3A0B-F8C7-86439E45C9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6482" y="1319841"/>
            <a:ext cx="8994803" cy="505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1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1197-22E9-4D90-B539-A17C629D9A33}"/>
              </a:ext>
            </a:extLst>
          </p:cNvPr>
          <p:cNvSpPr>
            <a:spLocks noGrp="1"/>
          </p:cNvSpPr>
          <p:nvPr>
            <p:ph type="title"/>
          </p:nvPr>
        </p:nvSpPr>
        <p:spPr/>
        <p:txBody>
          <a:bodyPr/>
          <a:lstStyle/>
          <a:p>
            <a:r>
              <a:rPr lang="en-US" dirty="0"/>
              <a:t>How we keep your children safe</a:t>
            </a:r>
          </a:p>
        </p:txBody>
      </p:sp>
      <p:pic>
        <p:nvPicPr>
          <p:cNvPr id="5" name="Content Placeholder 4">
            <a:extLst>
              <a:ext uri="{FF2B5EF4-FFF2-40B4-BE49-F238E27FC236}">
                <a16:creationId xmlns:a16="http://schemas.microsoft.com/office/drawing/2014/main" id="{D479D543-CD50-4579-B2EA-44039C299E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5327" y="1320539"/>
            <a:ext cx="5847737" cy="3579879"/>
          </a:xfrm>
        </p:spPr>
      </p:pic>
      <p:sp>
        <p:nvSpPr>
          <p:cNvPr id="6" name="TextBox 5">
            <a:extLst>
              <a:ext uri="{FF2B5EF4-FFF2-40B4-BE49-F238E27FC236}">
                <a16:creationId xmlns:a16="http://schemas.microsoft.com/office/drawing/2014/main" id="{86388BEA-85F9-4CC8-A30D-1E777198666B}"/>
              </a:ext>
            </a:extLst>
          </p:cNvPr>
          <p:cNvSpPr txBox="1"/>
          <p:nvPr/>
        </p:nvSpPr>
        <p:spPr>
          <a:xfrm>
            <a:off x="1829152" y="5125119"/>
            <a:ext cx="10114383" cy="1569660"/>
          </a:xfrm>
          <a:prstGeom prst="rect">
            <a:avLst/>
          </a:prstGeom>
          <a:noFill/>
        </p:spPr>
        <p:txBody>
          <a:bodyPr wrap="square" rtlCol="0">
            <a:spAutoFit/>
          </a:bodyPr>
          <a:lstStyle/>
          <a:p>
            <a:r>
              <a:rPr lang="en-US" sz="1600" b="1" dirty="0"/>
              <a:t>Two Deep Rule:</a:t>
            </a:r>
            <a:r>
              <a:rPr lang="en-US" sz="1600" dirty="0"/>
              <a:t> The two deep rule states that no individual scout should ever be alone with a leader without another adult leader to witness that interaction.  The only exception is if that leader is also the scout’s parent acting as a parent.  </a:t>
            </a:r>
          </a:p>
          <a:p>
            <a:endParaRPr lang="en-US" sz="1600" dirty="0"/>
          </a:p>
          <a:p>
            <a:r>
              <a:rPr lang="en-US" sz="1600" b="1" dirty="0"/>
              <a:t>All communications </a:t>
            </a:r>
            <a:r>
              <a:rPr lang="en-US" sz="1600" dirty="0"/>
              <a:t>from us or any official BSA communication MUST have at least 2 leaders/adults copied on that communication. </a:t>
            </a:r>
          </a:p>
        </p:txBody>
      </p:sp>
    </p:spTree>
    <p:extLst>
      <p:ext uri="{BB962C8B-B14F-4D97-AF65-F5344CB8AC3E}">
        <p14:creationId xmlns:p14="http://schemas.microsoft.com/office/powerpoint/2010/main" val="169068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F528FB4-5CA2-48BE-8A7E-A7AF13CF1C46}"/>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6442" y="547631"/>
            <a:ext cx="6914047" cy="5284001"/>
          </a:xfrm>
          <a:prstGeom prst="rect">
            <a:avLst/>
          </a:prstGeom>
          <a:noFill/>
          <a:ln w="6350">
            <a:solidFill>
              <a:schemeClr val="tx1"/>
            </a:solidFill>
          </a:ln>
        </p:spPr>
      </p:pic>
    </p:spTree>
    <p:extLst>
      <p:ext uri="{BB962C8B-B14F-4D97-AF65-F5344CB8AC3E}">
        <p14:creationId xmlns:p14="http://schemas.microsoft.com/office/powerpoint/2010/main" val="351257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DF239B-8866-4604-8C63-FD76B753A3EC}"/>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69708" y="1182112"/>
            <a:ext cx="6540822" cy="4985421"/>
          </a:xfrm>
          <a:prstGeom prst="rect">
            <a:avLst/>
          </a:prstGeom>
          <a:noFill/>
          <a:ln>
            <a:solidFill>
              <a:schemeClr val="tx1"/>
            </a:solidFill>
          </a:ln>
        </p:spPr>
      </p:pic>
    </p:spTree>
    <p:extLst>
      <p:ext uri="{BB962C8B-B14F-4D97-AF65-F5344CB8AC3E}">
        <p14:creationId xmlns:p14="http://schemas.microsoft.com/office/powerpoint/2010/main" val="164838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F8DB-1876-4BAB-9C7B-E7680CEA14FA}"/>
              </a:ext>
            </a:extLst>
          </p:cNvPr>
          <p:cNvSpPr>
            <a:spLocks noGrp="1"/>
          </p:cNvSpPr>
          <p:nvPr>
            <p:ph type="title"/>
          </p:nvPr>
        </p:nvSpPr>
        <p:spPr>
          <a:xfrm>
            <a:off x="2183363" y="624110"/>
            <a:ext cx="9321249" cy="738159"/>
          </a:xfrm>
        </p:spPr>
        <p:txBody>
          <a:bodyPr/>
          <a:lstStyle/>
          <a:p>
            <a:r>
              <a:rPr lang="en-US" dirty="0"/>
              <a:t>The Scout Law</a:t>
            </a:r>
          </a:p>
        </p:txBody>
      </p:sp>
      <p:sp>
        <p:nvSpPr>
          <p:cNvPr id="3" name="Content Placeholder 2">
            <a:extLst>
              <a:ext uri="{FF2B5EF4-FFF2-40B4-BE49-F238E27FC236}">
                <a16:creationId xmlns:a16="http://schemas.microsoft.com/office/drawing/2014/main" id="{B727C082-51EE-4C55-92D0-EA2F57BD64C0}"/>
              </a:ext>
            </a:extLst>
          </p:cNvPr>
          <p:cNvSpPr>
            <a:spLocks noGrp="1"/>
          </p:cNvSpPr>
          <p:nvPr>
            <p:ph idx="1"/>
          </p:nvPr>
        </p:nvSpPr>
        <p:spPr>
          <a:xfrm>
            <a:off x="2332653" y="1362269"/>
            <a:ext cx="9498564" cy="5378841"/>
          </a:xfrm>
        </p:spPr>
        <p:txBody>
          <a:bodyPr>
            <a:noAutofit/>
          </a:bodyPr>
          <a:lstStyle/>
          <a:p>
            <a:pPr marL="0" indent="0">
              <a:buNone/>
            </a:pPr>
            <a:r>
              <a:rPr lang="en-US" sz="1400" b="1" dirty="0"/>
              <a:t>Meaning of Scout Law - </a:t>
            </a:r>
            <a:r>
              <a:rPr lang="en-US" sz="1400" i="1" dirty="0"/>
              <a:t>A Scout is:</a:t>
            </a:r>
            <a:endParaRPr lang="en-US" sz="1400" dirty="0"/>
          </a:p>
          <a:p>
            <a:r>
              <a:rPr lang="en-US" sz="1400" i="1" dirty="0"/>
              <a:t>TRUSTWORTHY.</a:t>
            </a:r>
            <a:r>
              <a:rPr lang="en-US" sz="1400" dirty="0"/>
              <a:t> Tell the truth and keep promises. People can depend on you.</a:t>
            </a:r>
          </a:p>
          <a:p>
            <a:r>
              <a:rPr lang="en-US" sz="1400" i="1" dirty="0"/>
              <a:t>LOYAL.</a:t>
            </a:r>
            <a:r>
              <a:rPr lang="en-US" sz="1400" dirty="0"/>
              <a:t> Show that you care about your family, friends, fellow scouts/scout leaders, school, and country.</a:t>
            </a:r>
          </a:p>
          <a:p>
            <a:r>
              <a:rPr lang="en-US" sz="1400" i="1" dirty="0"/>
              <a:t>HELPFUL.</a:t>
            </a:r>
            <a:r>
              <a:rPr lang="en-US" sz="1400" dirty="0"/>
              <a:t> Volunteer to help others without expecting a reward.</a:t>
            </a:r>
          </a:p>
          <a:p>
            <a:r>
              <a:rPr lang="en-US" sz="1400" i="1" dirty="0"/>
              <a:t>FRIENDLY.</a:t>
            </a:r>
            <a:r>
              <a:rPr lang="en-US" sz="1400" dirty="0"/>
              <a:t> Be a friend to everyone, even people who are very different from you.</a:t>
            </a:r>
          </a:p>
          <a:p>
            <a:r>
              <a:rPr lang="en-US" sz="1400" i="1" dirty="0"/>
              <a:t>COURTEOUS.</a:t>
            </a:r>
            <a:r>
              <a:rPr lang="en-US" sz="1400" dirty="0"/>
              <a:t> Be polite to everyone and always use good manners.</a:t>
            </a:r>
          </a:p>
          <a:p>
            <a:r>
              <a:rPr lang="en-US" sz="1400" i="1" dirty="0"/>
              <a:t>KIND.</a:t>
            </a:r>
            <a:r>
              <a:rPr lang="en-US" sz="1400" dirty="0"/>
              <a:t> Treat others as you want to be treated. Never harm or kill any living thing without good reason.</a:t>
            </a:r>
          </a:p>
          <a:p>
            <a:r>
              <a:rPr lang="en-US" sz="1400" i="1" dirty="0"/>
              <a:t>OBEDIENT.</a:t>
            </a:r>
            <a:r>
              <a:rPr lang="en-US" sz="1400" dirty="0"/>
              <a:t> Follow the rules of your family, school, and pack. Obey the laws of your community and country.</a:t>
            </a:r>
          </a:p>
          <a:p>
            <a:r>
              <a:rPr lang="en-US" sz="1400" i="1" dirty="0"/>
              <a:t>CHEERFUL.</a:t>
            </a:r>
            <a:r>
              <a:rPr lang="en-US" sz="1400" dirty="0"/>
              <a:t> Look for the bright side of life. Cheerfully do tasks that come your way. Try to help others be happy.</a:t>
            </a:r>
          </a:p>
          <a:p>
            <a:r>
              <a:rPr lang="en-US" sz="1400" i="1" dirty="0"/>
              <a:t>THRIFTY.</a:t>
            </a:r>
            <a:r>
              <a:rPr lang="en-US" sz="1400" dirty="0"/>
              <a:t> Work to pay your own way. Try not to be wasteful. Use time, food, supplies, and natural resources wisely.</a:t>
            </a:r>
          </a:p>
          <a:p>
            <a:r>
              <a:rPr lang="en-US" sz="1400" i="1" dirty="0"/>
              <a:t>BRAVE.</a:t>
            </a:r>
            <a:r>
              <a:rPr lang="en-US" sz="1400" dirty="0"/>
              <a:t> Face difficult situations even when you feel afraid. Do what you think is right despite what others might be doing or saying.</a:t>
            </a:r>
          </a:p>
          <a:p>
            <a:r>
              <a:rPr lang="en-US" sz="1400" i="1" dirty="0"/>
              <a:t>CLEAN</a:t>
            </a:r>
            <a:r>
              <a:rPr lang="en-US" sz="1400" b="1" dirty="0"/>
              <a:t>.</a:t>
            </a:r>
            <a:r>
              <a:rPr lang="en-US" sz="1400" dirty="0"/>
              <a:t> Keep your body and mind fit. Help keep your home and community clean.</a:t>
            </a:r>
          </a:p>
          <a:p>
            <a:r>
              <a:rPr lang="en-US" sz="1400" i="1" dirty="0"/>
              <a:t>REVERENT</a:t>
            </a:r>
            <a:r>
              <a:rPr lang="en-US" sz="1400" b="1" dirty="0"/>
              <a:t>.</a:t>
            </a:r>
            <a:r>
              <a:rPr lang="en-US" sz="1400" dirty="0"/>
              <a:t> Be reverent toward God. Be faithful in your religious duties. Respect the beliefs of others.</a:t>
            </a:r>
          </a:p>
        </p:txBody>
      </p:sp>
    </p:spTree>
    <p:extLst>
      <p:ext uri="{BB962C8B-B14F-4D97-AF65-F5344CB8AC3E}">
        <p14:creationId xmlns:p14="http://schemas.microsoft.com/office/powerpoint/2010/main" val="112595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878F-D63D-439C-A240-E0034CF6624B}"/>
              </a:ext>
            </a:extLst>
          </p:cNvPr>
          <p:cNvSpPr>
            <a:spLocks noGrp="1"/>
          </p:cNvSpPr>
          <p:nvPr>
            <p:ph type="title"/>
          </p:nvPr>
        </p:nvSpPr>
        <p:spPr>
          <a:xfrm>
            <a:off x="1885559" y="546473"/>
            <a:ext cx="8911687" cy="1280890"/>
          </a:xfrm>
        </p:spPr>
        <p:txBody>
          <a:bodyPr/>
          <a:lstStyle/>
          <a:p>
            <a:r>
              <a:rPr lang="en-US" dirty="0"/>
              <a:t>Getting Started</a:t>
            </a:r>
          </a:p>
        </p:txBody>
      </p:sp>
      <p:sp>
        <p:nvSpPr>
          <p:cNvPr id="11" name="Content Placeholder 10">
            <a:extLst>
              <a:ext uri="{FF2B5EF4-FFF2-40B4-BE49-F238E27FC236}">
                <a16:creationId xmlns:a16="http://schemas.microsoft.com/office/drawing/2014/main" id="{64F77C76-8B5A-4456-9890-EC3BD459C881}"/>
              </a:ext>
            </a:extLst>
          </p:cNvPr>
          <p:cNvSpPr>
            <a:spLocks noGrp="1"/>
          </p:cNvSpPr>
          <p:nvPr>
            <p:ph idx="1"/>
          </p:nvPr>
        </p:nvSpPr>
        <p:spPr>
          <a:xfrm>
            <a:off x="2233750" y="1319350"/>
            <a:ext cx="9653450" cy="5120640"/>
          </a:xfrm>
        </p:spPr>
        <p:txBody>
          <a:bodyPr>
            <a:normAutofit/>
          </a:bodyPr>
          <a:lstStyle/>
          <a:p>
            <a:r>
              <a:rPr lang="en-US" dirty="0"/>
              <a:t>New Scouts will need to register by filling out the BSA Youth Application</a:t>
            </a:r>
          </a:p>
          <a:p>
            <a:pPr lvl="1"/>
            <a:r>
              <a:rPr lang="en-US" dirty="0"/>
              <a:t>Online Registration: </a:t>
            </a:r>
            <a:r>
              <a:rPr lang="en-US" dirty="0">
                <a:hlinkClick r:id="rId3"/>
              </a:rPr>
              <a:t>https://beascout.scouting.org/list/?zip=07645</a:t>
            </a:r>
            <a:r>
              <a:rPr lang="en-US" dirty="0"/>
              <a:t>  We should be the first listing on page, click the Apply Now button to get started.  </a:t>
            </a:r>
          </a:p>
          <a:p>
            <a:pPr lvl="1"/>
            <a:r>
              <a:rPr lang="en-US" dirty="0"/>
              <a:t>Adults that wish to volunteer as leaders must fill out the Adult Leader Application, complete Youth Protection Training (YPT) and submit to a background check. </a:t>
            </a:r>
          </a:p>
          <a:p>
            <a:pPr lvl="1"/>
            <a:r>
              <a:rPr lang="en-US" dirty="0"/>
              <a:t>Council and National Dues are paid when you registered and then renewed annually on scout’s anniversary date. ($190 with Scout Life, or $175 without Scout Life via CC.)</a:t>
            </a:r>
          </a:p>
          <a:p>
            <a:pPr lvl="1"/>
            <a:r>
              <a:rPr lang="en-US" dirty="0"/>
              <a:t>Pack dues should be paid by the October pack meeting. We start accepting dues at the September meeting. Pack dues for 2024-2025 are $55 for new scouts.</a:t>
            </a:r>
          </a:p>
          <a:p>
            <a:pPr lvl="1"/>
            <a:r>
              <a:rPr lang="en-US" dirty="0"/>
              <a:t>Questions about registration, dues or fees?  Call or email Luke Glasner at (201) 745-0876 or </a:t>
            </a:r>
            <a:r>
              <a:rPr lang="en-US" dirty="0">
                <a:hlinkClick r:id="rId4"/>
              </a:rPr>
              <a:t>lglasner@glasner.com</a:t>
            </a:r>
            <a:endParaRPr lang="en-US" dirty="0"/>
          </a:p>
          <a:p>
            <a:pPr lvl="1"/>
            <a:endParaRPr lang="en-US" dirty="0"/>
          </a:p>
        </p:txBody>
      </p:sp>
    </p:spTree>
    <p:extLst>
      <p:ext uri="{BB962C8B-B14F-4D97-AF65-F5344CB8AC3E}">
        <p14:creationId xmlns:p14="http://schemas.microsoft.com/office/powerpoint/2010/main" val="405034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3BCA-4ABE-40D9-986B-BD5E735BC07F}"/>
              </a:ext>
            </a:extLst>
          </p:cNvPr>
          <p:cNvSpPr>
            <a:spLocks noGrp="1"/>
          </p:cNvSpPr>
          <p:nvPr>
            <p:ph type="title"/>
          </p:nvPr>
        </p:nvSpPr>
        <p:spPr>
          <a:xfrm>
            <a:off x="2377265" y="287680"/>
            <a:ext cx="8911687" cy="1280890"/>
          </a:xfrm>
        </p:spPr>
        <p:txBody>
          <a:bodyPr/>
          <a:lstStyle/>
          <a:p>
            <a:r>
              <a:rPr lang="en-US" dirty="0"/>
              <a:t>Pack &amp; Den Meetings</a:t>
            </a:r>
          </a:p>
        </p:txBody>
      </p:sp>
      <p:sp>
        <p:nvSpPr>
          <p:cNvPr id="3" name="Content Placeholder 2">
            <a:extLst>
              <a:ext uri="{FF2B5EF4-FFF2-40B4-BE49-F238E27FC236}">
                <a16:creationId xmlns:a16="http://schemas.microsoft.com/office/drawing/2014/main" id="{D5148283-DA96-4D7C-B389-41F764CA4A59}"/>
              </a:ext>
            </a:extLst>
          </p:cNvPr>
          <p:cNvSpPr>
            <a:spLocks noGrp="1"/>
          </p:cNvSpPr>
          <p:nvPr>
            <p:ph idx="1"/>
          </p:nvPr>
        </p:nvSpPr>
        <p:spPr>
          <a:xfrm>
            <a:off x="1613140" y="893620"/>
            <a:ext cx="10403456" cy="5929875"/>
          </a:xfrm>
        </p:spPr>
        <p:txBody>
          <a:bodyPr>
            <a:noAutofit/>
          </a:bodyPr>
          <a:lstStyle/>
          <a:p>
            <a:pPr marL="0" indent="0">
              <a:spcAft>
                <a:spcPts val="1000"/>
              </a:spcAft>
              <a:buNone/>
            </a:pPr>
            <a:r>
              <a:rPr lang="en-US" sz="1600" dirty="0"/>
              <a:t>Monthly Meetings for Pack and Den - Lions and Tiger Scouts should have their parent or guardian attend meetings with them. Parents of wolf scouts and above are requested to stay for the opening announcements of pack meetings.  At least one parent or guardian should attend overnight with their scout.</a:t>
            </a:r>
          </a:p>
          <a:p>
            <a:r>
              <a:rPr lang="en-US" sz="1500" dirty="0"/>
              <a:t>Pack Meetings are once a month, typically 3</a:t>
            </a:r>
            <a:r>
              <a:rPr lang="en-US" sz="1500" baseline="30000" dirty="0"/>
              <a:t>rd</a:t>
            </a:r>
            <a:r>
              <a:rPr lang="en-US" sz="1500" dirty="0"/>
              <a:t> Thursday at 7:00 in Montvale Community Center.  See pack calendar for dates: </a:t>
            </a:r>
            <a:r>
              <a:rPr lang="en-US" sz="1500" dirty="0">
                <a:hlinkClick r:id="rId3"/>
              </a:rPr>
              <a:t>https://montvalecubscouts.org/pack-336-events-calendar/</a:t>
            </a:r>
            <a:r>
              <a:rPr lang="en-US" sz="1500" dirty="0"/>
              <a:t> </a:t>
            </a:r>
          </a:p>
          <a:p>
            <a:r>
              <a:rPr lang="en-US" sz="1500" dirty="0"/>
              <a:t>Den leaders will set den meeting dates and typically meet 1-2x monthly.  </a:t>
            </a:r>
          </a:p>
          <a:p>
            <a:pPr marL="0" indent="0">
              <a:buNone/>
            </a:pPr>
            <a:r>
              <a:rPr lang="en-US" sz="1600" dirty="0"/>
              <a:t>Our pack holds several pack-wide events, here’s a few for the upcoming year.  </a:t>
            </a:r>
          </a:p>
          <a:p>
            <a:r>
              <a:rPr lang="en-US" sz="1500" b="1" dirty="0"/>
              <a:t>Fall Family Camp Out (Oct) –  </a:t>
            </a:r>
            <a:r>
              <a:rPr lang="en-US" sz="1500" dirty="0"/>
              <a:t>We camp out Friday evening to Sunday with Troop 334 running scout skill stations and Saturday camp fire.</a:t>
            </a:r>
          </a:p>
          <a:p>
            <a:r>
              <a:rPr lang="en-US" sz="1500" b="1" dirty="0"/>
              <a:t>Bowl-A-Thon (Dec) </a:t>
            </a:r>
            <a:r>
              <a:rPr lang="en-US" sz="1500" dirty="0"/>
              <a:t>– have a great time bowling and raise money for our pack at Montvale Lanes.</a:t>
            </a:r>
          </a:p>
          <a:p>
            <a:r>
              <a:rPr lang="en-US" sz="1500" b="1" dirty="0"/>
              <a:t>Pinewood Derby (Jan) </a:t>
            </a:r>
            <a:r>
              <a:rPr lang="en-US" sz="1500" dirty="0"/>
              <a:t>– Scouts receive their car kits at the December meeting/holiday party.  They build their cars (with parent’s help) and we race them at the Pinewood Derby in January.</a:t>
            </a:r>
          </a:p>
          <a:p>
            <a:r>
              <a:rPr lang="en-US" sz="1500" b="1" dirty="0"/>
              <a:t>Klondike Derby (Jan)</a:t>
            </a:r>
            <a:r>
              <a:rPr lang="en-US" sz="1500" dirty="0"/>
              <a:t> – Open to Webelos/AOL scouts. Our AOL team won 3</a:t>
            </a:r>
            <a:r>
              <a:rPr lang="en-US" sz="1500" baseline="30000" dirty="0"/>
              <a:t>rd</a:t>
            </a:r>
            <a:r>
              <a:rPr lang="en-US" sz="1500" dirty="0"/>
              <a:t> place district wide and our Webelos won 3</a:t>
            </a:r>
            <a:r>
              <a:rPr lang="en-US" sz="1500" baseline="30000" dirty="0"/>
              <a:t>rd</a:t>
            </a:r>
            <a:r>
              <a:rPr lang="en-US" sz="1500" dirty="0"/>
              <a:t> fastest sled in 2024. </a:t>
            </a:r>
          </a:p>
          <a:p>
            <a:r>
              <a:rPr lang="en-US" sz="1500" b="1" dirty="0"/>
              <a:t>Blue &amp; Gold Dinner (Feb)</a:t>
            </a:r>
            <a:r>
              <a:rPr lang="en-US" sz="1500" dirty="0"/>
              <a:t> – Celebrate the anniversary of scouting and our volunteers.  Arrow of Light and bridging ceremonies will likely move April due to expanded requirements.</a:t>
            </a:r>
          </a:p>
          <a:p>
            <a:r>
              <a:rPr lang="en-US" sz="1500" b="1" dirty="0"/>
              <a:t>Battleship Overnight (Mar)</a:t>
            </a:r>
            <a:r>
              <a:rPr lang="en-US" sz="1500" dirty="0"/>
              <a:t> – Back for 2025! We’re planning on having an overnight at a real battleship.</a:t>
            </a:r>
          </a:p>
          <a:p>
            <a:r>
              <a:rPr lang="en-US" sz="1500" b="1" dirty="0"/>
              <a:t>Spring Camp Out (May/June)</a:t>
            </a:r>
            <a:r>
              <a:rPr lang="en-US" sz="1500" dirty="0"/>
              <a:t> – We camp out Friday evening to Sunday morning as pack.</a:t>
            </a:r>
          </a:p>
        </p:txBody>
      </p:sp>
    </p:spTree>
    <p:extLst>
      <p:ext uri="{BB962C8B-B14F-4D97-AF65-F5344CB8AC3E}">
        <p14:creationId xmlns:p14="http://schemas.microsoft.com/office/powerpoint/2010/main" val="300130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A4EC-7AEE-44F2-9D62-2EFB56E9A7F1}"/>
              </a:ext>
            </a:extLst>
          </p:cNvPr>
          <p:cNvSpPr>
            <a:spLocks noGrp="1"/>
          </p:cNvSpPr>
          <p:nvPr>
            <p:ph type="title"/>
          </p:nvPr>
        </p:nvSpPr>
        <p:spPr/>
        <p:txBody>
          <a:bodyPr/>
          <a:lstStyle/>
          <a:p>
            <a:r>
              <a:rPr lang="en-US" dirty="0"/>
              <a:t>Communications &amp; Contacts</a:t>
            </a:r>
          </a:p>
        </p:txBody>
      </p:sp>
      <p:sp>
        <p:nvSpPr>
          <p:cNvPr id="3" name="Content Placeholder 2">
            <a:extLst>
              <a:ext uri="{FF2B5EF4-FFF2-40B4-BE49-F238E27FC236}">
                <a16:creationId xmlns:a16="http://schemas.microsoft.com/office/drawing/2014/main" id="{7C8F4CD3-383A-4DDC-8E98-F58A51B437E7}"/>
              </a:ext>
            </a:extLst>
          </p:cNvPr>
          <p:cNvSpPr>
            <a:spLocks noGrp="1"/>
          </p:cNvSpPr>
          <p:nvPr>
            <p:ph idx="1"/>
          </p:nvPr>
        </p:nvSpPr>
        <p:spPr>
          <a:xfrm>
            <a:off x="2589212" y="1548882"/>
            <a:ext cx="8915400" cy="4058288"/>
          </a:xfrm>
        </p:spPr>
        <p:txBody>
          <a:bodyPr>
            <a:normAutofit/>
          </a:bodyPr>
          <a:lstStyle/>
          <a:p>
            <a:r>
              <a:rPr lang="en-US" sz="2000" dirty="0"/>
              <a:t>Here’s a list of the main contacts for each den:</a:t>
            </a:r>
          </a:p>
          <a:p>
            <a:endParaRPr lang="en-US" dirty="0"/>
          </a:p>
          <a:p>
            <a:endParaRPr lang="en-US" dirty="0"/>
          </a:p>
          <a:p>
            <a:endParaRPr lang="en-US" dirty="0"/>
          </a:p>
          <a:p>
            <a:endParaRPr lang="en-US" dirty="0"/>
          </a:p>
          <a:p>
            <a:endParaRPr lang="en-US" dirty="0"/>
          </a:p>
          <a:p>
            <a:endParaRPr lang="en-US" b="1" dirty="0"/>
          </a:p>
          <a:p>
            <a:r>
              <a:rPr lang="en-US" b="1" dirty="0"/>
              <a:t>Be sure to add </a:t>
            </a:r>
            <a:r>
              <a:rPr lang="en-US" b="1" dirty="0">
                <a:hlinkClick r:id="rId3"/>
              </a:rPr>
              <a:t>newsletter@montvalecubscouts.org</a:t>
            </a:r>
            <a:r>
              <a:rPr lang="en-US" b="1" dirty="0"/>
              <a:t> to your address book </a:t>
            </a:r>
            <a:r>
              <a:rPr lang="en-US" dirty="0"/>
              <a:t>to ensure delivery of pack emails with announcements about meeting dates, events and other info for scouts.  Not getting pack emails?  Contact CM Luke Glasner at </a:t>
            </a:r>
            <a:r>
              <a:rPr lang="en-US" dirty="0">
                <a:hlinkClick r:id="rId4"/>
              </a:rPr>
              <a:t>lglasner@glasner.com</a:t>
            </a:r>
            <a:r>
              <a:rPr lang="en-US" dirty="0"/>
              <a:t> to be added.</a:t>
            </a:r>
          </a:p>
        </p:txBody>
      </p:sp>
      <p:pic>
        <p:nvPicPr>
          <p:cNvPr id="8" name="Picture 7">
            <a:extLst>
              <a:ext uri="{FF2B5EF4-FFF2-40B4-BE49-F238E27FC236}">
                <a16:creationId xmlns:a16="http://schemas.microsoft.com/office/drawing/2014/main" id="{28B442A2-192B-A18F-DBDE-D1916D722C3C}"/>
              </a:ext>
            </a:extLst>
          </p:cNvPr>
          <p:cNvPicPr>
            <a:picLocks noChangeAspect="1"/>
          </p:cNvPicPr>
          <p:nvPr/>
        </p:nvPicPr>
        <p:blipFill>
          <a:blip r:embed="rId5"/>
          <a:stretch>
            <a:fillRect/>
          </a:stretch>
        </p:blipFill>
        <p:spPr>
          <a:xfrm>
            <a:off x="2957332" y="2108529"/>
            <a:ext cx="7743825" cy="1933575"/>
          </a:xfrm>
          <a:prstGeom prst="rect">
            <a:avLst/>
          </a:prstGeom>
        </p:spPr>
      </p:pic>
    </p:spTree>
    <p:extLst>
      <p:ext uri="{BB962C8B-B14F-4D97-AF65-F5344CB8AC3E}">
        <p14:creationId xmlns:p14="http://schemas.microsoft.com/office/powerpoint/2010/main" val="22218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2E9A-4779-4C7F-A47A-220FE6D27DA6}"/>
              </a:ext>
            </a:extLst>
          </p:cNvPr>
          <p:cNvSpPr>
            <a:spLocks noGrp="1"/>
          </p:cNvSpPr>
          <p:nvPr>
            <p:ph type="title"/>
          </p:nvPr>
        </p:nvSpPr>
        <p:spPr/>
        <p:txBody>
          <a:bodyPr/>
          <a:lstStyle/>
          <a:p>
            <a:r>
              <a:rPr lang="en-US" dirty="0"/>
              <a:t>Uniforms &amp; Handbooks</a:t>
            </a:r>
          </a:p>
        </p:txBody>
      </p:sp>
      <p:sp>
        <p:nvSpPr>
          <p:cNvPr id="3" name="Content Placeholder 2">
            <a:extLst>
              <a:ext uri="{FF2B5EF4-FFF2-40B4-BE49-F238E27FC236}">
                <a16:creationId xmlns:a16="http://schemas.microsoft.com/office/drawing/2014/main" id="{3109EFBD-65D5-4B63-9A98-9B6EA48EBEF5}"/>
              </a:ext>
            </a:extLst>
          </p:cNvPr>
          <p:cNvSpPr>
            <a:spLocks noGrp="1"/>
          </p:cNvSpPr>
          <p:nvPr>
            <p:ph idx="1"/>
          </p:nvPr>
        </p:nvSpPr>
        <p:spPr>
          <a:xfrm>
            <a:off x="2676815" y="1445464"/>
            <a:ext cx="8915400" cy="4788425"/>
          </a:xfrm>
        </p:spPr>
        <p:txBody>
          <a:bodyPr>
            <a:normAutofit fontScale="77500" lnSpcReduction="20000"/>
          </a:bodyPr>
          <a:lstStyle/>
          <a:p>
            <a:pPr marL="0" indent="0">
              <a:buNone/>
            </a:pPr>
            <a:r>
              <a:rPr lang="en-US" dirty="0"/>
              <a:t>Cub Scouts should wear their uniforms to Den and Pack Meetings, as well as other official scouting events. </a:t>
            </a:r>
          </a:p>
          <a:p>
            <a:pPr marL="0" indent="0">
              <a:buNone/>
            </a:pPr>
            <a:r>
              <a:rPr lang="en-US" dirty="0"/>
              <a:t>Lion Scouts should wear their lions T-shirt neckerchief, and hat; optional belt to display belt loops. Lions may also wear the regular cubs uniform.</a:t>
            </a:r>
          </a:p>
          <a:p>
            <a:pPr marL="0" indent="0">
              <a:buNone/>
            </a:pPr>
            <a:r>
              <a:rPr lang="en-US" dirty="0"/>
              <a:t>Tigers to Webelos wear their uniform shirt, neckerchief, hat, scout belt (belt loops will be added as earned) and any blue pants or shorts depending on weather.  For webelos colors ribbon for adventure pins.</a:t>
            </a:r>
          </a:p>
          <a:p>
            <a:pPr marL="0" indent="0">
              <a:buNone/>
            </a:pPr>
            <a:r>
              <a:rPr lang="en-US" dirty="0"/>
              <a:t>Arrow of Light Candidates wear Scouts, America style uniform, which includes Tan shirt with patches and colors ribbon for adventure pins, green pants, scout belt (may wear belt loops), may continue to wear Webelos neckerchief, and hat.</a:t>
            </a:r>
          </a:p>
          <a:p>
            <a:pPr marL="0" indent="0">
              <a:buNone/>
            </a:pPr>
            <a:r>
              <a:rPr lang="en-US" dirty="0"/>
              <a:t>Scouts should also bring their handbook for their rank to den meetings to get badge requirements signed off and use for activities.</a:t>
            </a:r>
          </a:p>
          <a:p>
            <a:pPr marL="0" indent="0">
              <a:buNone/>
            </a:pPr>
            <a:r>
              <a:rPr lang="en-US" dirty="0"/>
              <a:t>You can get uniforms &amp; handbooks at:</a:t>
            </a:r>
          </a:p>
          <a:p>
            <a:r>
              <a:rPr lang="en-US" dirty="0"/>
              <a:t>Scout Shop located in the district offices 25 Ramapo Valley Rd, Oakland, NJ 07436.  You can also order supplies online: </a:t>
            </a:r>
            <a:r>
              <a:rPr lang="en-US" dirty="0">
                <a:hlinkClick r:id="rId3"/>
              </a:rPr>
              <a:t>https://www.scoutshop.org/</a:t>
            </a:r>
            <a:endParaRPr lang="en-US" dirty="0"/>
          </a:p>
          <a:p>
            <a:r>
              <a:rPr lang="en-US" dirty="0"/>
              <a:t>Camp Alpine Trading Post has a full scout shop with good prices.  Located at </a:t>
            </a:r>
            <a:r>
              <a:rPr lang="pl-PL" dirty="0"/>
              <a:t>441 Rte 9W, Alpine, NJ 07620</a:t>
            </a:r>
            <a:r>
              <a:rPr lang="en-US" dirty="0"/>
              <a:t> (under 20 minutes from Montvale).</a:t>
            </a:r>
          </a:p>
          <a:p>
            <a:r>
              <a:rPr lang="en-US" dirty="0"/>
              <a:t>Ramsey Outdoor Store on 17S has limited selection but does has shirts and some patches.</a:t>
            </a:r>
          </a:p>
          <a:p>
            <a:r>
              <a:rPr lang="en-US" dirty="0"/>
              <a:t>Handbooks – we purchased enough of the new 2024 advancement rules for the full pack.  Handbooks are free with dues for all new scouts.</a:t>
            </a:r>
          </a:p>
        </p:txBody>
      </p:sp>
    </p:spTree>
    <p:extLst>
      <p:ext uri="{BB962C8B-B14F-4D97-AF65-F5344CB8AC3E}">
        <p14:creationId xmlns:p14="http://schemas.microsoft.com/office/powerpoint/2010/main" val="11449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2E9A-4779-4C7F-A47A-220FE6D27DA6}"/>
              </a:ext>
            </a:extLst>
          </p:cNvPr>
          <p:cNvSpPr>
            <a:spLocks noGrp="1"/>
          </p:cNvSpPr>
          <p:nvPr>
            <p:ph type="title"/>
          </p:nvPr>
        </p:nvSpPr>
        <p:spPr>
          <a:xfrm>
            <a:off x="1997307" y="733543"/>
            <a:ext cx="9445277" cy="1280890"/>
          </a:xfrm>
        </p:spPr>
        <p:txBody>
          <a:bodyPr/>
          <a:lstStyle/>
          <a:p>
            <a:r>
              <a:rPr lang="en-US" dirty="0"/>
              <a:t>Uniforms – Badge and Award Placements</a:t>
            </a:r>
          </a:p>
        </p:txBody>
      </p:sp>
      <p:pic>
        <p:nvPicPr>
          <p:cNvPr id="1026" name="Picture 2" descr="Uniforms | Cub Scout Pack 48">
            <a:extLst>
              <a:ext uri="{FF2B5EF4-FFF2-40B4-BE49-F238E27FC236}">
                <a16:creationId xmlns:a16="http://schemas.microsoft.com/office/drawing/2014/main" id="{169082C0-73ED-74B8-AE09-41BD808268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2776" y="1373988"/>
            <a:ext cx="6791459" cy="49238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356ED8-ADA9-BFF2-FCE5-325EA75BE117}"/>
              </a:ext>
            </a:extLst>
          </p:cNvPr>
          <p:cNvSpPr txBox="1"/>
          <p:nvPr/>
        </p:nvSpPr>
        <p:spPr>
          <a:xfrm>
            <a:off x="8788766" y="1520624"/>
            <a:ext cx="3058079" cy="4524315"/>
          </a:xfrm>
          <a:prstGeom prst="rect">
            <a:avLst/>
          </a:prstGeom>
          <a:noFill/>
        </p:spPr>
        <p:txBody>
          <a:bodyPr wrap="square" rtlCol="0">
            <a:spAutoFit/>
          </a:bodyPr>
          <a:lstStyle/>
          <a:p>
            <a:r>
              <a:rPr lang="en-US" dirty="0"/>
              <a:t>For Lions and above, any blue pants or shorts works, doesn’t have to be the official one.  </a:t>
            </a:r>
          </a:p>
          <a:p>
            <a:endParaRPr lang="en-US" dirty="0"/>
          </a:p>
          <a:p>
            <a:r>
              <a:rPr lang="en-US" dirty="0"/>
              <a:t>Lions can wear the Lions T-Shirt or blue scout shirt.  All wear a rank based or general cub scout hat and neckerchief.</a:t>
            </a:r>
          </a:p>
          <a:p>
            <a:endParaRPr lang="en-US" dirty="0"/>
          </a:p>
          <a:p>
            <a:r>
              <a:rPr lang="en-US" dirty="0"/>
              <a:t>For the belt, the webbing is cut to fit, leave a few extra inches when you cut, so it can grow with your scout.  </a:t>
            </a:r>
          </a:p>
        </p:txBody>
      </p:sp>
    </p:spTree>
    <p:extLst>
      <p:ext uri="{BB962C8B-B14F-4D97-AF65-F5344CB8AC3E}">
        <p14:creationId xmlns:p14="http://schemas.microsoft.com/office/powerpoint/2010/main" val="352520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2E9A-4779-4C7F-A47A-220FE6D27DA6}"/>
              </a:ext>
            </a:extLst>
          </p:cNvPr>
          <p:cNvSpPr>
            <a:spLocks noGrp="1"/>
          </p:cNvSpPr>
          <p:nvPr>
            <p:ph type="title"/>
          </p:nvPr>
        </p:nvSpPr>
        <p:spPr>
          <a:xfrm>
            <a:off x="1997307" y="733543"/>
            <a:ext cx="9445277" cy="1280890"/>
          </a:xfrm>
        </p:spPr>
        <p:txBody>
          <a:bodyPr/>
          <a:lstStyle/>
          <a:p>
            <a:r>
              <a:rPr lang="en-US" dirty="0"/>
              <a:t>Uniforms – Badge and Award Placements</a:t>
            </a:r>
          </a:p>
        </p:txBody>
      </p:sp>
      <p:pic>
        <p:nvPicPr>
          <p:cNvPr id="7" name="Content Placeholder 6">
            <a:extLst>
              <a:ext uri="{FF2B5EF4-FFF2-40B4-BE49-F238E27FC236}">
                <a16:creationId xmlns:a16="http://schemas.microsoft.com/office/drawing/2014/main" id="{78E4B822-607F-4A33-8C90-11508FB5DA81}"/>
              </a:ext>
            </a:extLst>
          </p:cNvPr>
          <p:cNvPicPr>
            <a:picLocks noGrp="1" noChangeAspect="1"/>
          </p:cNvPicPr>
          <p:nvPr>
            <p:ph idx="1"/>
          </p:nvPr>
        </p:nvPicPr>
        <p:blipFill>
          <a:blip r:embed="rId3"/>
          <a:stretch>
            <a:fillRect/>
          </a:stretch>
        </p:blipFill>
        <p:spPr>
          <a:xfrm>
            <a:off x="2069431" y="1927539"/>
            <a:ext cx="5115873" cy="4346086"/>
          </a:xfrm>
          <a:prstGeom prst="rect">
            <a:avLst/>
          </a:prstGeom>
        </p:spPr>
      </p:pic>
      <p:pic>
        <p:nvPicPr>
          <p:cNvPr id="1028" name="Picture 4" descr="Image result for world crest patch placement">
            <a:extLst>
              <a:ext uri="{FF2B5EF4-FFF2-40B4-BE49-F238E27FC236}">
                <a16:creationId xmlns:a16="http://schemas.microsoft.com/office/drawing/2014/main" id="{AAE2F21E-8B13-4F84-BC9A-418E128F9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490" y="1823912"/>
            <a:ext cx="3210908" cy="46402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B38171-6A72-4B66-B6FF-407B109355BB}"/>
              </a:ext>
            </a:extLst>
          </p:cNvPr>
          <p:cNvSpPr txBox="1"/>
          <p:nvPr/>
        </p:nvSpPr>
        <p:spPr>
          <a:xfrm>
            <a:off x="7912128" y="3290500"/>
            <a:ext cx="1520833" cy="276999"/>
          </a:xfrm>
          <a:prstGeom prst="rect">
            <a:avLst/>
          </a:prstGeom>
          <a:noFill/>
        </p:spPr>
        <p:txBody>
          <a:bodyPr wrap="square" rtlCol="0">
            <a:spAutoFit/>
          </a:bodyPr>
          <a:lstStyle/>
          <a:p>
            <a:pPr algn="ctr"/>
            <a:r>
              <a:rPr lang="en-US" sz="1200" b="1" dirty="0">
                <a:solidFill>
                  <a:srgbClr val="FF0000"/>
                </a:solidFill>
              </a:rPr>
              <a:t>Left Pocket</a:t>
            </a:r>
          </a:p>
        </p:txBody>
      </p:sp>
      <p:sp>
        <p:nvSpPr>
          <p:cNvPr id="3" name="TextBox 2">
            <a:extLst>
              <a:ext uri="{FF2B5EF4-FFF2-40B4-BE49-F238E27FC236}">
                <a16:creationId xmlns:a16="http://schemas.microsoft.com/office/drawing/2014/main" id="{9DC01F13-B365-0832-5EF7-A578C16CD252}"/>
              </a:ext>
            </a:extLst>
          </p:cNvPr>
          <p:cNvSpPr txBox="1"/>
          <p:nvPr/>
        </p:nvSpPr>
        <p:spPr>
          <a:xfrm>
            <a:off x="2069431" y="1373988"/>
            <a:ext cx="9914021" cy="369332"/>
          </a:xfrm>
          <a:prstGeom prst="rect">
            <a:avLst/>
          </a:prstGeom>
          <a:noFill/>
        </p:spPr>
        <p:txBody>
          <a:bodyPr wrap="square" rtlCol="0">
            <a:spAutoFit/>
          </a:bodyPr>
          <a:lstStyle/>
          <a:p>
            <a:r>
              <a:rPr lang="en-US" dirty="0"/>
              <a:t>All adventure loops, ranks and other earned awards are covered by pack dues.  </a:t>
            </a:r>
          </a:p>
        </p:txBody>
      </p:sp>
      <p:sp>
        <p:nvSpPr>
          <p:cNvPr id="4" name="TextBox 3">
            <a:extLst>
              <a:ext uri="{FF2B5EF4-FFF2-40B4-BE49-F238E27FC236}">
                <a16:creationId xmlns:a16="http://schemas.microsoft.com/office/drawing/2014/main" id="{14128230-F9B8-4B5F-8AF3-CE1C9980F034}"/>
              </a:ext>
            </a:extLst>
          </p:cNvPr>
          <p:cNvSpPr txBox="1"/>
          <p:nvPr/>
        </p:nvSpPr>
        <p:spPr>
          <a:xfrm>
            <a:off x="4995491" y="2054713"/>
            <a:ext cx="2712999" cy="738664"/>
          </a:xfrm>
          <a:prstGeom prst="rect">
            <a:avLst/>
          </a:prstGeom>
          <a:noFill/>
        </p:spPr>
        <p:txBody>
          <a:bodyPr wrap="square" rtlCol="0">
            <a:spAutoFit/>
          </a:bodyPr>
          <a:lstStyle/>
          <a:p>
            <a:r>
              <a:rPr lang="en-US" sz="1400" dirty="0"/>
              <a:t>US Flag comes on shirt.</a:t>
            </a:r>
          </a:p>
          <a:p>
            <a:r>
              <a:rPr lang="en-US" sz="1400" dirty="0"/>
              <a:t>You buy world crest and pack numbers (336 – red)</a:t>
            </a:r>
          </a:p>
        </p:txBody>
      </p:sp>
      <p:cxnSp>
        <p:nvCxnSpPr>
          <p:cNvPr id="10" name="Straight Arrow Connector 9">
            <a:extLst>
              <a:ext uri="{FF2B5EF4-FFF2-40B4-BE49-F238E27FC236}">
                <a16:creationId xmlns:a16="http://schemas.microsoft.com/office/drawing/2014/main" id="{9DEA1A9C-468D-F3CB-3CE1-02A8453A8D8E}"/>
              </a:ext>
            </a:extLst>
          </p:cNvPr>
          <p:cNvCxnSpPr/>
          <p:nvPr/>
        </p:nvCxnSpPr>
        <p:spPr>
          <a:xfrm flipH="1">
            <a:off x="3786996" y="2260121"/>
            <a:ext cx="1199072" cy="1377246"/>
          </a:xfrm>
          <a:prstGeom prst="straightConnector1">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8ECE5C49-6EA3-DB81-EF4D-64B51549284C}"/>
              </a:ext>
            </a:extLst>
          </p:cNvPr>
          <p:cNvCxnSpPr>
            <a:cxnSpLocks/>
          </p:cNvCxnSpPr>
          <p:nvPr/>
        </p:nvCxnSpPr>
        <p:spPr>
          <a:xfrm>
            <a:off x="7304525" y="2452776"/>
            <a:ext cx="856064" cy="3387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2E5361-FD32-CDC8-6868-27484FDDC7B4}"/>
              </a:ext>
            </a:extLst>
          </p:cNvPr>
          <p:cNvSpPr txBox="1"/>
          <p:nvPr/>
        </p:nvSpPr>
        <p:spPr>
          <a:xfrm>
            <a:off x="2066026" y="6242314"/>
            <a:ext cx="4641011" cy="276999"/>
          </a:xfrm>
          <a:prstGeom prst="rect">
            <a:avLst/>
          </a:prstGeom>
          <a:noFill/>
        </p:spPr>
        <p:txBody>
          <a:bodyPr wrap="square" rtlCol="0">
            <a:spAutoFit/>
          </a:bodyPr>
          <a:lstStyle/>
          <a:p>
            <a:r>
              <a:rPr lang="en-US" sz="1200" dirty="0"/>
              <a:t>Journey to Excellence Award provided by pack if earned.</a:t>
            </a:r>
          </a:p>
        </p:txBody>
      </p:sp>
      <p:cxnSp>
        <p:nvCxnSpPr>
          <p:cNvPr id="17" name="Straight Arrow Connector 16">
            <a:extLst>
              <a:ext uri="{FF2B5EF4-FFF2-40B4-BE49-F238E27FC236}">
                <a16:creationId xmlns:a16="http://schemas.microsoft.com/office/drawing/2014/main" id="{50901271-DEB0-EF61-6425-E75FCA5A0573}"/>
              </a:ext>
            </a:extLst>
          </p:cNvPr>
          <p:cNvCxnSpPr>
            <a:cxnSpLocks/>
          </p:cNvCxnSpPr>
          <p:nvPr/>
        </p:nvCxnSpPr>
        <p:spPr>
          <a:xfrm flipV="1">
            <a:off x="2622430" y="5379458"/>
            <a:ext cx="1354347" cy="74499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B714E0-2D40-86CB-231C-072AB724C497}"/>
              </a:ext>
            </a:extLst>
          </p:cNvPr>
          <p:cNvCxnSpPr>
            <a:cxnSpLocks/>
          </p:cNvCxnSpPr>
          <p:nvPr/>
        </p:nvCxnSpPr>
        <p:spPr>
          <a:xfrm>
            <a:off x="5555024" y="2793377"/>
            <a:ext cx="667029" cy="163148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D13938-9E9D-70BE-E2B6-A2FE647EAA28}"/>
              </a:ext>
            </a:extLst>
          </p:cNvPr>
          <p:cNvSpPr txBox="1"/>
          <p:nvPr/>
        </p:nvSpPr>
        <p:spPr>
          <a:xfrm>
            <a:off x="6829067" y="5134318"/>
            <a:ext cx="1592001" cy="1384995"/>
          </a:xfrm>
          <a:prstGeom prst="rect">
            <a:avLst/>
          </a:prstGeom>
          <a:noFill/>
        </p:spPr>
        <p:txBody>
          <a:bodyPr wrap="square">
            <a:spAutoFit/>
          </a:bodyPr>
          <a:lstStyle/>
          <a:p>
            <a:pPr algn="ctr"/>
            <a:r>
              <a:rPr lang="en-US" sz="1400" dirty="0">
                <a:solidFill>
                  <a:srgbClr val="FF0000"/>
                </a:solidFill>
              </a:rPr>
              <a:t>Ranks given by pack as earned</a:t>
            </a:r>
          </a:p>
          <a:p>
            <a:pPr algn="ctr"/>
            <a:r>
              <a:rPr lang="en-US" sz="1400" dirty="0">
                <a:solidFill>
                  <a:srgbClr val="FF0000"/>
                </a:solidFill>
              </a:rPr>
              <a:t>Lions Rank badge replaces Bobcat as of June 2024</a:t>
            </a:r>
          </a:p>
        </p:txBody>
      </p:sp>
      <p:cxnSp>
        <p:nvCxnSpPr>
          <p:cNvPr id="25" name="Straight Arrow Connector 24">
            <a:extLst>
              <a:ext uri="{FF2B5EF4-FFF2-40B4-BE49-F238E27FC236}">
                <a16:creationId xmlns:a16="http://schemas.microsoft.com/office/drawing/2014/main" id="{03CE772F-6554-D001-9CF7-6CF42B564897}"/>
              </a:ext>
            </a:extLst>
          </p:cNvPr>
          <p:cNvCxnSpPr>
            <a:cxnSpLocks/>
            <a:stCxn id="24" idx="0"/>
          </p:cNvCxnSpPr>
          <p:nvPr/>
        </p:nvCxnSpPr>
        <p:spPr>
          <a:xfrm flipV="1">
            <a:off x="7625068" y="4424862"/>
            <a:ext cx="1058707" cy="70945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4B60-291C-4471-D7F0-A14D28D80FB1}"/>
              </a:ext>
            </a:extLst>
          </p:cNvPr>
          <p:cNvSpPr>
            <a:spLocks noGrp="1"/>
          </p:cNvSpPr>
          <p:nvPr>
            <p:ph type="title"/>
          </p:nvPr>
        </p:nvSpPr>
        <p:spPr/>
        <p:txBody>
          <a:bodyPr/>
          <a:lstStyle/>
          <a:p>
            <a:r>
              <a:rPr lang="en-US" dirty="0"/>
              <a:t>Webelos &amp; AOL Uniforms </a:t>
            </a:r>
          </a:p>
        </p:txBody>
      </p:sp>
      <p:sp>
        <p:nvSpPr>
          <p:cNvPr id="4" name="TextBox 3">
            <a:extLst>
              <a:ext uri="{FF2B5EF4-FFF2-40B4-BE49-F238E27FC236}">
                <a16:creationId xmlns:a16="http://schemas.microsoft.com/office/drawing/2014/main" id="{CF056E36-6568-8E27-D292-B178E63A552F}"/>
              </a:ext>
            </a:extLst>
          </p:cNvPr>
          <p:cNvSpPr txBox="1"/>
          <p:nvPr/>
        </p:nvSpPr>
        <p:spPr>
          <a:xfrm>
            <a:off x="8584999" y="1113058"/>
            <a:ext cx="3155552" cy="1815882"/>
          </a:xfrm>
          <a:prstGeom prst="rect">
            <a:avLst/>
          </a:prstGeom>
          <a:noFill/>
        </p:spPr>
        <p:txBody>
          <a:bodyPr wrap="square" rtlCol="0">
            <a:spAutoFit/>
          </a:bodyPr>
          <a:lstStyle/>
          <a:p>
            <a:r>
              <a:rPr lang="en-US" sz="1600" dirty="0"/>
              <a:t>Webelos continue to wear their blue shirt as of June, 2024 under the new advancement rules.</a:t>
            </a:r>
          </a:p>
          <a:p>
            <a:endParaRPr lang="en-US" sz="1600" dirty="0"/>
          </a:p>
          <a:p>
            <a:r>
              <a:rPr lang="en-US" sz="1600" dirty="0"/>
              <a:t>Patch placement stays the same as previous year below.</a:t>
            </a:r>
          </a:p>
        </p:txBody>
      </p:sp>
      <p:pic>
        <p:nvPicPr>
          <p:cNvPr id="2050" name="Picture 2">
            <a:extLst>
              <a:ext uri="{FF2B5EF4-FFF2-40B4-BE49-F238E27FC236}">
                <a16:creationId xmlns:a16="http://schemas.microsoft.com/office/drawing/2014/main" id="{9F15A478-C111-B81E-F23B-90F21F284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474996"/>
            <a:ext cx="6976639" cy="39080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outs - Scouts BSA - Webelos - 4th Grade - Page 1 - Casual Adventure">
            <a:extLst>
              <a:ext uri="{FF2B5EF4-FFF2-40B4-BE49-F238E27FC236}">
                <a16:creationId xmlns:a16="http://schemas.microsoft.com/office/drawing/2014/main" id="{381AFE32-8E1A-CA18-31AB-FCE7DD75FC8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395108" y="3546964"/>
            <a:ext cx="4660370" cy="306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33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6E09-FD47-4B5B-BC09-1C317B8CE669}"/>
              </a:ext>
            </a:extLst>
          </p:cNvPr>
          <p:cNvSpPr>
            <a:spLocks noGrp="1"/>
          </p:cNvSpPr>
          <p:nvPr>
            <p:ph type="title"/>
          </p:nvPr>
        </p:nvSpPr>
        <p:spPr>
          <a:xfrm>
            <a:off x="1811547" y="624110"/>
            <a:ext cx="9693065" cy="1280890"/>
          </a:xfrm>
        </p:spPr>
        <p:txBody>
          <a:bodyPr/>
          <a:lstStyle/>
          <a:p>
            <a:r>
              <a:rPr lang="en-US" dirty="0"/>
              <a:t>Badges</a:t>
            </a:r>
          </a:p>
        </p:txBody>
      </p:sp>
      <p:sp>
        <p:nvSpPr>
          <p:cNvPr id="3" name="Content Placeholder 2">
            <a:extLst>
              <a:ext uri="{FF2B5EF4-FFF2-40B4-BE49-F238E27FC236}">
                <a16:creationId xmlns:a16="http://schemas.microsoft.com/office/drawing/2014/main" id="{78863335-84EE-4951-98EE-E991652620A4}"/>
              </a:ext>
            </a:extLst>
          </p:cNvPr>
          <p:cNvSpPr>
            <a:spLocks noGrp="1"/>
          </p:cNvSpPr>
          <p:nvPr>
            <p:ph idx="1"/>
          </p:nvPr>
        </p:nvSpPr>
        <p:spPr>
          <a:xfrm>
            <a:off x="1708030" y="1358381"/>
            <a:ext cx="10166107" cy="5368990"/>
          </a:xfrm>
        </p:spPr>
        <p:txBody>
          <a:bodyPr>
            <a:noAutofit/>
          </a:bodyPr>
          <a:lstStyle/>
          <a:p>
            <a:r>
              <a:rPr lang="en-US" sz="1600" dirty="0"/>
              <a:t>You will need to purchase the world crest and ring, council shoulder patch and pack numbers (336) for your scout’s uniform.  The US Flag normally comes on the shirt.   </a:t>
            </a:r>
          </a:p>
          <a:p>
            <a:r>
              <a:rPr lang="en-US" sz="1600" dirty="0"/>
              <a:t>These are the assigned Den numbers for 2024-2025 school year. Scout dens advance in August to the new rank year.</a:t>
            </a:r>
          </a:p>
          <a:p>
            <a:pPr lvl="1"/>
            <a:r>
              <a:rPr lang="en-US" dirty="0"/>
              <a:t>Den #1 for Lions (Kindergarten)</a:t>
            </a:r>
          </a:p>
          <a:p>
            <a:pPr lvl="1"/>
            <a:r>
              <a:rPr lang="en-US" dirty="0"/>
              <a:t>Den #4 for Tigers (1</a:t>
            </a:r>
            <a:r>
              <a:rPr lang="en-US" baseline="30000" dirty="0"/>
              <a:t>st</a:t>
            </a:r>
            <a:r>
              <a:rPr lang="en-US" dirty="0"/>
              <a:t> Grade)</a:t>
            </a:r>
          </a:p>
          <a:p>
            <a:pPr lvl="1"/>
            <a:r>
              <a:rPr lang="en-US" dirty="0"/>
              <a:t>Den #5 for Wolves(2</a:t>
            </a:r>
            <a:r>
              <a:rPr lang="en-US" baseline="30000" dirty="0"/>
              <a:t>nd</a:t>
            </a:r>
            <a:r>
              <a:rPr lang="en-US" dirty="0"/>
              <a:t> Grade)</a:t>
            </a:r>
          </a:p>
          <a:p>
            <a:pPr lvl="1"/>
            <a:r>
              <a:rPr lang="en-US" dirty="0"/>
              <a:t>Den #6 for Bears (3</a:t>
            </a:r>
            <a:r>
              <a:rPr lang="en-US" baseline="30000" dirty="0"/>
              <a:t>rd</a:t>
            </a:r>
            <a:r>
              <a:rPr lang="en-US" dirty="0"/>
              <a:t> Grade)</a:t>
            </a:r>
          </a:p>
          <a:p>
            <a:pPr lvl="1"/>
            <a:r>
              <a:rPr lang="en-US" dirty="0"/>
              <a:t>Den #2 for Webelos (4</a:t>
            </a:r>
            <a:r>
              <a:rPr lang="en-US" baseline="30000" dirty="0"/>
              <a:t>th</a:t>
            </a:r>
            <a:r>
              <a:rPr lang="en-US" dirty="0"/>
              <a:t> Grade)</a:t>
            </a:r>
          </a:p>
          <a:p>
            <a:pPr lvl="1"/>
            <a:r>
              <a:rPr lang="en-US" dirty="0"/>
              <a:t>Den #3 for Arrow of Light (5</a:t>
            </a:r>
            <a:r>
              <a:rPr lang="en-US" baseline="30000" dirty="0"/>
              <a:t>th</a:t>
            </a:r>
            <a:r>
              <a:rPr lang="en-US" dirty="0"/>
              <a:t> Grade) </a:t>
            </a:r>
          </a:p>
          <a:p>
            <a:r>
              <a:rPr lang="en-US" sz="1600" dirty="0"/>
              <a:t>We will provide the Rank (left pocket)and Activity (right pocket) badges throughout the year as they are earned.  Some den leaders provide their den number patches.</a:t>
            </a:r>
          </a:p>
          <a:p>
            <a:r>
              <a:rPr lang="en-US" sz="1600" dirty="0"/>
              <a:t>You can purchase shirts with badges attached at Scout Shop or use Badge Magic for a quick way to add patches without sewing.  Badge magic is available at scout shop and on Amazon at: </a:t>
            </a:r>
            <a:r>
              <a:rPr lang="en-US" sz="1600" dirty="0">
                <a:hlinkClick r:id="rId3"/>
              </a:rPr>
              <a:t>https://www.amazon.com/Badge-Magic-Freestyle-Adhesive-2-Pack/dp/B00MHZ8BBQ/ref=sr_1_4?crid=2RMP9WKOHXXDM&amp;keywords=badge+magic&amp;qid=1570302177&amp;sprefix=badge+madic%2Caps%2C134&amp;sr=8-4</a:t>
            </a:r>
            <a:endParaRPr lang="en-US" sz="1600" dirty="0"/>
          </a:p>
        </p:txBody>
      </p:sp>
    </p:spTree>
    <p:extLst>
      <p:ext uri="{BB962C8B-B14F-4D97-AF65-F5344CB8AC3E}">
        <p14:creationId xmlns:p14="http://schemas.microsoft.com/office/powerpoint/2010/main" val="1719987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2752</TotalTime>
  <Words>2002</Words>
  <Application>Microsoft Office PowerPoint</Application>
  <PresentationFormat>Widescreen</PresentationFormat>
  <Paragraphs>123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Wisp</vt:lpstr>
      <vt:lpstr>Welcome to Pack 336!</vt:lpstr>
      <vt:lpstr>Getting Started</vt:lpstr>
      <vt:lpstr>Pack &amp; Den Meetings</vt:lpstr>
      <vt:lpstr>Communications &amp; Contacts</vt:lpstr>
      <vt:lpstr>Uniforms &amp; Handbooks</vt:lpstr>
      <vt:lpstr>Uniforms – Badge and Award Placements</vt:lpstr>
      <vt:lpstr>Uniforms – Badge and Award Placements</vt:lpstr>
      <vt:lpstr>Webelos &amp; AOL Uniforms </vt:lpstr>
      <vt:lpstr>Badges</vt:lpstr>
      <vt:lpstr>Resources &amp; Links</vt:lpstr>
      <vt:lpstr>2024 Changes: Ranks, Activities and Awards</vt:lpstr>
      <vt:lpstr>New 2024 Ranks and Adventure Loops</vt:lpstr>
      <vt:lpstr>How we keep your children safe</vt:lpstr>
      <vt:lpstr>PowerPoint Presentation</vt:lpstr>
      <vt:lpstr>PowerPoint Presentation</vt:lpstr>
      <vt:lpstr>The Scout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Pack 336</dc:title>
  <dc:creator>Luke Glasner</dc:creator>
  <cp:lastModifiedBy>Luke Glasner</cp:lastModifiedBy>
  <cp:revision>51</cp:revision>
  <dcterms:created xsi:type="dcterms:W3CDTF">2019-10-03T22:06:30Z</dcterms:created>
  <dcterms:modified xsi:type="dcterms:W3CDTF">2025-04-05T00:45:24Z</dcterms:modified>
</cp:coreProperties>
</file>